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5" r:id="rId3"/>
    <p:sldId id="296" r:id="rId4"/>
    <p:sldId id="299" r:id="rId5"/>
    <p:sldId id="272" r:id="rId6"/>
    <p:sldId id="273" r:id="rId7"/>
    <p:sldId id="283" r:id="rId8"/>
    <p:sldId id="294" r:id="rId9"/>
    <p:sldId id="298" r:id="rId10"/>
    <p:sldId id="292" r:id="rId11"/>
    <p:sldId id="291" r:id="rId12"/>
    <p:sldId id="290" r:id="rId13"/>
    <p:sldId id="287" r:id="rId14"/>
    <p:sldId id="289" r:id="rId15"/>
    <p:sldId id="277" r:id="rId16"/>
    <p:sldId id="280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>
      <p:cViewPr varScale="1">
        <p:scale>
          <a:sx n="72" d="100"/>
          <a:sy n="72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8086D-8721-456B-B3B3-5D15E2AC5970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F44F6-BC8B-4328-B88C-B064FF8F5A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F44F6-BC8B-4328-B88C-B064FF8F5A9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F44F6-BC8B-4328-B88C-B064FF8F5A9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F44F6-BC8B-4328-B88C-B064FF8F5A9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47351C-11C8-4D8A-ACDF-DCC19FB8A476}" type="datetimeFigureOut">
              <a:rPr lang="fr-FR" smtClean="0"/>
              <a:pPr/>
              <a:t>22/11/2016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9E6F8D-14A3-4C14-BA41-CA13309F1F8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8032" y="185147"/>
            <a:ext cx="8532440" cy="63401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 smtClean="0"/>
          </a:p>
          <a:p>
            <a:pPr algn="ctr"/>
            <a:endParaRPr lang="fr-FR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4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Essais </a:t>
            </a:r>
            <a:r>
              <a:rPr lang="fr-FR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Elargis des Vaccins ATLAVAC</a:t>
            </a:r>
          </a:p>
          <a:p>
            <a:pPr algn="ctr"/>
            <a:endParaRPr lang="fr-FR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Chez le Poulet de Chair </a:t>
            </a:r>
          </a:p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la Dinde</a:t>
            </a:r>
          </a:p>
          <a:p>
            <a:pPr algn="ctr"/>
            <a:endParaRPr lang="fr-FR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:\Logo At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1440160" cy="18734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640960" cy="6455046"/>
          </a:xfrm>
          <a:solidFill>
            <a:schemeClr val="tx2"/>
          </a:solidFill>
        </p:spPr>
        <p:txBody>
          <a:bodyPr lIns="180000" tIns="180000" rIns="180000" bIns="180000">
            <a:normAutofit fontScale="85000" lnSpcReduction="10000"/>
          </a:bodyPr>
          <a:lstStyle/>
          <a:p>
            <a:pPr algn="ctr"/>
            <a:r>
              <a:rPr lang="fr-FR" sz="3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Suivi des élevages 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Analyses bactériologiques dès la mise en place des poussins, et en cas de besoin;</a:t>
            </a:r>
          </a:p>
          <a:p>
            <a:pPr algn="l">
              <a:buFont typeface="Wingdings" pitchFamily="2" charset="2"/>
              <a:buChar char="v"/>
            </a:pPr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Examens cliniques des poussins mis en place à 3-4 j avant vaccination; </a:t>
            </a:r>
          </a:p>
          <a:p>
            <a:pPr algn="l">
              <a:buFont typeface="Wingdings" pitchFamily="2" charset="2"/>
              <a:buChar char="v"/>
            </a:pP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Suivi de l’état sanitaire des animaux durant toute la durée de l’élevage;</a:t>
            </a:r>
          </a:p>
          <a:p>
            <a:pPr algn="l">
              <a:buFont typeface="Wingdings" pitchFamily="2" charset="2"/>
              <a:buChar char="v"/>
            </a:pP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Analyses sérologiques des prélèvements de sang à l’âge de 14-15 j et à 38 j (avant la vente du lot), </a:t>
            </a:r>
          </a:p>
          <a:p>
            <a:pPr algn="l">
              <a:buFont typeface="Wingdings" pitchFamily="2" charset="2"/>
              <a:buChar char="v"/>
            </a:pP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Autopsies sur place en cas de mortalités et en cas  d’anomalie sanitaire. </a:t>
            </a:r>
          </a:p>
          <a:p>
            <a:pPr algn="l">
              <a:buFont typeface="Wingdings" pitchFamily="2" charset="2"/>
              <a:buChar char="v"/>
            </a:pP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Possibilité de recours éventuel à des traitements jugés nécessaires, avec l’accord du vétérinaire encadrant et au moyen des produits de la gamme  Atlas Vétérinaire :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colixacine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colimox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atlaxacine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erythrofort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bromoflor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fort;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antibiovit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hepatochol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264696"/>
          </a:xfrm>
          <a:solidFill>
            <a:schemeClr val="tx2"/>
          </a:solidFill>
        </p:spPr>
        <p:txBody>
          <a:bodyPr lIns="180000" tIns="180000" rIns="180000" bIns="180000"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Résultats obtenus</a:t>
            </a:r>
            <a:endParaRPr lang="fr-FR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/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Qualité sanitaire du poussin d’un jour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457200" algn="l">
              <a:buFont typeface="+mj-lt"/>
              <a:buAutoNum type="arabicParenR"/>
            </a:pP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9/15 ont reçu des poussins porteurs de E. Coli;</a:t>
            </a: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les dindonneaux de la ferme suivie étaient porteurs de salmonella </a:t>
            </a:r>
            <a:r>
              <a:rPr lang="fr-F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Cette infection a cédé au traitement instauré.</a:t>
            </a:r>
          </a:p>
          <a:p>
            <a:pPr algn="l">
              <a:buFont typeface="Wingdings" pitchFamily="2" charset="2"/>
              <a:buChar char="§"/>
            </a:pP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6383062"/>
          </a:xfrm>
          <a:solidFill>
            <a:schemeClr val="tx2"/>
          </a:solidFill>
        </p:spPr>
        <p:txBody>
          <a:bodyPr lIns="180000" tIns="180000" rIns="180000" bIns="180000">
            <a:normAutofit/>
          </a:bodyPr>
          <a:lstStyle/>
          <a:p>
            <a:pPr marL="457200" indent="-457200" algn="l"/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2 ) Problèmes sanitaires rencontrés</a:t>
            </a:r>
          </a:p>
          <a:p>
            <a:pPr marL="457200" indent="-457200"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 fermes sur 15 ont connu des problèmes sanitaires, à partir de l’âge de 15 jours; et qui ne sont pas imputables à la maladie de Newcastle, BI et Gumboro;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Il s’agit notamment de:</a:t>
            </a:r>
          </a:p>
          <a:p>
            <a:pPr marL="1069975" indent="-357188" algn="l"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Entérites;</a:t>
            </a:r>
          </a:p>
          <a:p>
            <a:pPr marL="1069975" indent="-357188" algn="just"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lésions pulmonaires « primaires » annonçant l’installation du « complexe CRD »;</a:t>
            </a:r>
          </a:p>
          <a:p>
            <a:pPr marL="1069975" indent="-357188" algn="just"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 seul cas d’IAFP dans un bâtiment non vacciné contre cette dernière.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643998" cy="6500834"/>
          </a:xfrm>
          <a:solidFill>
            <a:schemeClr val="tx2"/>
          </a:solidFill>
        </p:spPr>
        <p:txBody>
          <a:bodyPr lIns="180000" tIns="180000" rIns="180000" bIns="180000">
            <a:normAutofit/>
          </a:bodyPr>
          <a:lstStyle/>
          <a:p>
            <a:pPr algn="l"/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3 ) </a:t>
            </a:r>
            <a:r>
              <a:rPr lang="fr-FR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Résultats du suivi des élevage concernés:</a:t>
            </a: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a)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Suivi clinique et nécropsique :</a:t>
            </a: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suivi sanitaire des animaux, ainsi que les autopsies pratiquées à l’occasion des mortalités n’ont montré aucun symptôme ni lésion qui seraient attribués aux maladies de ND, BI, et Gumboro.</a:t>
            </a: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b)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Suivi sérologique :</a:t>
            </a: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analyses effectuées jusqu’à présent ont été réalisées par le Laboratoires Biopharma, en utilisant la technique ELISA pour les trois maladies concernées par cette étude. </a:t>
            </a:r>
          </a:p>
          <a:p>
            <a:pPr algn="just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568952" cy="6311624"/>
          </a:xfrm>
          <a:solidFill>
            <a:schemeClr val="tx2"/>
          </a:solidFill>
        </p:spPr>
        <p:txBody>
          <a:bodyPr lIns="180000" tIns="180000" rIns="180000" bIns="180000">
            <a:normAutofit/>
          </a:bodyPr>
          <a:lstStyle/>
          <a:p>
            <a:pPr algn="ctr"/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Titres moyens en Anticorps vis-à-vis des 3 maladies Gumboro ; Newcastle et </a:t>
            </a:r>
            <a:r>
              <a:rPr lang="fr-FR" sz="2400" b="1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Bronchie</a:t>
            </a:r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Infectieuse</a:t>
            </a: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L‘ensemble des résultats individuels n’a montré aucun titre inférieur  au seuil de protection.</a:t>
            </a: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11560" y="1340768"/>
          <a:ext cx="8064896" cy="408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944216"/>
                <a:gridCol w="2088232"/>
                <a:gridCol w="2520280"/>
              </a:tblGrid>
              <a:tr h="792088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GUMBORO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NEWCASTLE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Bronchite</a:t>
                      </a:r>
                      <a:r>
                        <a:rPr lang="fr-FR" baseline="0" dirty="0" smtClean="0"/>
                        <a:t> Infectieuse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err="1" smtClean="0">
                          <a:latin typeface="Arial" pitchFamily="34" charset="0"/>
                          <a:cs typeface="Arial" pitchFamily="34" charset="0"/>
                        </a:rPr>
                        <a:t>Nbre</a:t>
                      </a:r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400" b="0" dirty="0" smtClean="0">
                          <a:latin typeface="Arial" pitchFamily="34" charset="0"/>
                          <a:cs typeface="Arial" pitchFamily="34" charset="0"/>
                        </a:rPr>
                        <a:t>Elevages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J 15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2525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5328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2400" b="1" dirty="0" smtClean="0">
                          <a:latin typeface="Arial" pitchFamily="34" charset="0"/>
                          <a:cs typeface="Arial" pitchFamily="34" charset="0"/>
                        </a:rPr>
                        <a:t>2080</a:t>
                      </a:r>
                      <a:endParaRPr lang="fr-F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3200" b="1" dirty="0" smtClean="0">
                          <a:latin typeface="Arial" pitchFamily="34" charset="0"/>
                          <a:cs typeface="Arial" pitchFamily="34" charset="0"/>
                        </a:rPr>
                        <a:t>J38</a:t>
                      </a:r>
                      <a:endParaRPr lang="fr-FR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3200" b="1" dirty="0" smtClean="0">
                          <a:latin typeface="Arial" pitchFamily="34" charset="0"/>
                          <a:cs typeface="Arial" pitchFamily="34" charset="0"/>
                        </a:rPr>
                        <a:t>3725</a:t>
                      </a:r>
                      <a:endParaRPr lang="fr-FR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3200" b="1" dirty="0" smtClean="0">
                          <a:latin typeface="Arial" pitchFamily="34" charset="0"/>
                          <a:cs typeface="Arial" pitchFamily="34" charset="0"/>
                        </a:rPr>
                        <a:t>4228</a:t>
                      </a:r>
                      <a:endParaRPr lang="fr-FR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3200" b="1" dirty="0" smtClean="0">
                          <a:latin typeface="Arial" pitchFamily="34" charset="0"/>
                          <a:cs typeface="Arial" pitchFamily="34" charset="0"/>
                        </a:rPr>
                        <a:t>3147</a:t>
                      </a:r>
                      <a:endParaRPr lang="fr-FR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Seuils</a:t>
                      </a:r>
                      <a:endParaRPr lang="fr-FR" sz="3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875</a:t>
                      </a:r>
                      <a:endParaRPr lang="fr-FR" sz="3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993</a:t>
                      </a:r>
                      <a:endParaRPr lang="fr-FR" sz="3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32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853</a:t>
                      </a:r>
                      <a:endParaRPr lang="fr-FR" sz="32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85728"/>
            <a:ext cx="8568952" cy="6357982"/>
          </a:xfrm>
          <a:solidFill>
            <a:schemeClr val="tx2"/>
          </a:solidFill>
        </p:spPr>
        <p:txBody>
          <a:bodyPr lIns="180000" tIns="180000" rIns="180000" bIns="180000">
            <a:normAutofit fontScale="92500"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 ) Quelques indicateurs de performances</a:t>
            </a:r>
          </a:p>
          <a:p>
            <a:pPr algn="l"/>
            <a:endParaRPr lang="fr-F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Ces indicateurs dépendent de nombreux facteurs (souches de poussins mis en place, qualité de l’aliment, des bâtiments, </a:t>
            </a:r>
            <a:r>
              <a:rPr lang="fr-F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…). </a:t>
            </a:r>
          </a:p>
          <a:p>
            <a:pPr algn="just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 taux de mortalité moyen pour les13 fermes d’élevage était de 3.7.</a:t>
            </a:r>
          </a:p>
          <a:p>
            <a:pPr algn="just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Toutefois; ce taux de mortalité n’était que de 3.01 pour 7 fermes qui n’ont pas connu de problèmes techniques ou sanitaires;</a:t>
            </a:r>
          </a:p>
          <a:p>
            <a:pPr algn="just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Les 6 autres élevages ont connu des taux de mortalité allant de 4.1 à 9.3. Ceci était du à des problèmes techniques(coups de chaleur) ou sanitaires (passage de l’IAFP);</a:t>
            </a:r>
          </a:p>
          <a:p>
            <a:pPr algn="just">
              <a:buFontTx/>
              <a:buChar char="-"/>
            </a:pP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L’indice de consommation moyen était de 1.9.</a:t>
            </a:r>
          </a:p>
          <a:p>
            <a:pPr algn="just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5436" cy="4464496"/>
          </a:xfrm>
          <a:solidFill>
            <a:schemeClr val="tx2"/>
          </a:solidFill>
        </p:spPr>
        <p:txBody>
          <a:bodyPr lIns="180000" tIns="180000" rIns="180000" bIns="180000">
            <a:normAutofit fontScale="70000" lnSpcReduction="20000"/>
          </a:bodyPr>
          <a:lstStyle/>
          <a:p>
            <a:pPr algn="ctr"/>
            <a:r>
              <a:rPr lang="fr-FR" sz="4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 GENERALE</a:t>
            </a:r>
          </a:p>
          <a:p>
            <a:pPr algn="l"/>
            <a:endParaRPr lang="fr-FR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INNOCUITÉ</a:t>
            </a:r>
          </a:p>
          <a:p>
            <a:pPr algn="l"/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Aucun élevage n’a montré des signes cliniques ou de lésions attribuables aux vaccins ATLAVAC avec lesquels ils ont été vaccinés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EFFICACITE</a:t>
            </a:r>
          </a:p>
          <a:p>
            <a:pPr algn="just">
              <a:buFont typeface="Wingdings" pitchFamily="2" charset="2"/>
              <a:buChar char="v"/>
            </a:pPr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Aucun élevage n’a montré des signes cliniques ou de lésions attribuables aux maladies contre lesquelles ils ont été vaccinés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tests Elisa réalisés sur les prélèvements traités confirment les résultats cliniques et nécropsiques avec de bons titres en Anticorps ELISA largement supérieurs au seuil de protection.</a:t>
            </a:r>
          </a:p>
          <a:p>
            <a:pPr algn="just"/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658360"/>
            <a:ext cx="8712968" cy="19389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 VACCINS ATLAVAC ONT MONTRÉ UNE TRÈS BONNE INNOCUITÉ ET CONFÈRENT AUX ANIMAUX VACCINÉS UNE BONNE PROTECTION CONTE LA MALADIE DE NEWCASTLE, LA MALADIE DE GUMBORO ET LA BRONCHITE INFECTIEUSE.</a:t>
            </a:r>
            <a:endParaRPr lang="fr-FR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5890" y="260648"/>
            <a:ext cx="8110566" cy="607394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endParaRPr lang="fr-FR" sz="4000" b="1" dirty="0" smtClean="0">
              <a:solidFill>
                <a:srgbClr val="002060"/>
              </a:solidFill>
              <a:latin typeface="Algerian" pitchFamily="82" charset="0"/>
            </a:endParaRPr>
          </a:p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lgerian" pitchFamily="82" charset="0"/>
              </a:rPr>
              <a:t>Merci de votre attention</a:t>
            </a:r>
            <a:endParaRPr lang="fr-FR" sz="4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200800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643998" cy="6357982"/>
          </a:xfrm>
          <a:solidFill>
            <a:schemeClr val="tx2"/>
          </a:solidFill>
        </p:spPr>
        <p:txBody>
          <a:bodyPr lIns="144000" rIns="144000">
            <a:normAutofit fontScale="32500" lnSpcReduction="20000"/>
          </a:bodyPr>
          <a:lstStyle/>
          <a:p>
            <a:pPr algn="just"/>
            <a:endParaRPr lang="fr-F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9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INRODUCTION</a:t>
            </a:r>
          </a:p>
          <a:p>
            <a:pPr algn="just"/>
            <a:endParaRPr lang="fr-FR" sz="8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8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Dans le cadre de sa politique d’accompagnement du secteur de l’élevage, et en vue de mettre à la disposition des acteurs en santé animale des outils performants de travail, la Société Atlas Vétérinaire a développé une gamme de vaccins aviaires .</a:t>
            </a:r>
          </a:p>
          <a:p>
            <a:pPr algn="just"/>
            <a:endParaRPr lang="fr-FR" sz="8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8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Elle vous propose de partager les informations techniques relatives aux résultats des essais élargis sur le terrain de cette gamme de vaccins aviaires.</a:t>
            </a:r>
          </a:p>
          <a:p>
            <a:pPr algn="just"/>
            <a:r>
              <a:rPr lang="fr-FR" sz="8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fr-F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fr-F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fr-FR" sz="7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079500" algn="l">
              <a:buFont typeface="Wingdings" pitchFamily="2" charset="2"/>
              <a:buChar char="ü"/>
            </a:pP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482" y="44624"/>
            <a:ext cx="8716006" cy="6552728"/>
          </a:xfrm>
          <a:solidFill>
            <a:schemeClr val="tx2"/>
          </a:solidFill>
        </p:spPr>
        <p:txBody>
          <a:bodyPr lIns="144000" rIns="144000">
            <a:normAutofit fontScale="25000" lnSpcReduction="20000"/>
          </a:bodyPr>
          <a:lstStyle/>
          <a:p>
            <a:pPr algn="just"/>
            <a:endParaRPr lang="fr-F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1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gamme de vaccins ATLAVAC est composée</a:t>
            </a:r>
            <a:r>
              <a:rPr lang="fr-FR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fr-FR" sz="8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8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HB1:</a:t>
            </a:r>
            <a:r>
              <a:rPr lang="fr-FR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  vivant à base de la souche </a:t>
            </a:r>
            <a:r>
              <a:rPr lang="fr-FR" sz="8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Hitchner</a:t>
            </a:r>
            <a:r>
              <a:rPr lang="fr-FR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B1, contre la maladie de Newcastle; </a:t>
            </a:r>
          </a:p>
          <a:p>
            <a:pPr lvl="0" algn="just"/>
            <a:endParaRPr lang="fr-F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fr-FR" sz="8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ND:</a:t>
            </a:r>
            <a:r>
              <a:rPr lang="fr-FR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  inactivé à base de la souche </a:t>
            </a:r>
            <a:r>
              <a:rPr lang="fr-FR" sz="8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LaSota</a:t>
            </a:r>
            <a:r>
              <a:rPr lang="fr-FR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contre la maladie de Newcastle;</a:t>
            </a:r>
          </a:p>
          <a:p>
            <a:pPr lvl="0" algn="just"/>
            <a:endParaRPr lang="fr-F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fr-FR" sz="8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GUMBORO:</a:t>
            </a:r>
            <a:r>
              <a:rPr lang="fr-FR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 vivant à base de la souche </a:t>
            </a:r>
            <a:r>
              <a:rPr lang="fr-FR" sz="8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Lukert</a:t>
            </a:r>
            <a:r>
              <a:rPr lang="fr-FR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intermédiaire, contre la maladie de Gumboro;</a:t>
            </a:r>
          </a:p>
          <a:p>
            <a:pPr lvl="0" algn="just"/>
            <a:endParaRPr lang="fr-F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fr-FR" sz="8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GUMBORO PLUS:</a:t>
            </a:r>
            <a:r>
              <a:rPr lang="fr-FR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 vivant à base de la souche </a:t>
            </a:r>
            <a:r>
              <a:rPr lang="fr-FR" sz="8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Lukert</a:t>
            </a:r>
            <a:r>
              <a:rPr lang="fr-FR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intermédiaire plus ;</a:t>
            </a:r>
          </a:p>
          <a:p>
            <a:pPr lvl="0" algn="just">
              <a:buFont typeface="Wingdings" pitchFamily="2" charset="2"/>
              <a:buChar char="Ø"/>
            </a:pPr>
            <a:endParaRPr lang="fr-FR" sz="8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fr-FR" sz="8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H120:</a:t>
            </a:r>
            <a:r>
              <a:rPr lang="fr-FR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 vivant à base du </a:t>
            </a:r>
            <a:r>
              <a:rPr lang="fr-FR" sz="8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sérotype</a:t>
            </a:r>
            <a:r>
              <a:rPr lang="fr-FR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8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Massachussets</a:t>
            </a:r>
            <a:r>
              <a:rPr lang="fr-FR" sz="8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souche H120 contre la bronchite infectieuse.</a:t>
            </a:r>
          </a:p>
          <a:p>
            <a:pPr lvl="0" algn="just">
              <a:buFont typeface="Wingdings" pitchFamily="2" charset="2"/>
              <a:buChar char="Ø"/>
            </a:pPr>
            <a:endParaRPr lang="fr-FR" sz="7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079500" algn="l">
              <a:buFont typeface="Wingdings" pitchFamily="2" charset="2"/>
              <a:buChar char="ü"/>
            </a:pP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1032" y="260648"/>
            <a:ext cx="8712968" cy="6383062"/>
          </a:xfrm>
          <a:solidFill>
            <a:schemeClr val="tx2"/>
          </a:solidFill>
        </p:spPr>
        <p:txBody>
          <a:bodyPr lIns="108000" rIns="108000" anchor="t">
            <a:normAutofit fontScale="90000"/>
          </a:bodyPr>
          <a:lstStyle/>
          <a:p>
            <a:pPr algn="l">
              <a:lnSpc>
                <a:spcPct val="150000"/>
              </a:lnSpc>
              <a:tabLst>
                <a:tab pos="93663" algn="l"/>
              </a:tabLst>
            </a:pPr>
            <a:r>
              <a:rPr lang="fr-F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Tout au long de leur </a:t>
            </a:r>
            <a:r>
              <a:rPr lang="fr-FR" sz="2200" b="0" u="sng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développement,</a:t>
            </a: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et de leur </a:t>
            </a:r>
            <a:r>
              <a:rPr lang="fr-FR" sz="2200" b="0" u="sng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contrôles en cours de fabrication</a:t>
            </a: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par BIOPHARMA;</a:t>
            </a:r>
            <a:b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et de leur </a:t>
            </a:r>
            <a:r>
              <a:rPr lang="fr-FR" sz="2200" b="0" u="sng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expertise par les autorités officielles </a:t>
            </a: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(DPIV / ONSSA), </a:t>
            </a:r>
            <a:b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les vaccins ATLAVAC, ont </a:t>
            </a:r>
            <a:r>
              <a:rPr lang="fr-FR" sz="2200" b="0" u="sng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satisfait à toutes les exigences normatives </a:t>
            </a: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de la pharmacopée européenne en vigueur, </a:t>
            </a:r>
            <a:b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ce qui leur a valu d’être </a:t>
            </a:r>
            <a:r>
              <a:rPr lang="fr-FR" sz="2200" b="0" u="sng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Autorisés à la Mise sur le Marché </a:t>
            </a: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national.                               </a:t>
            </a:r>
            <a:b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Les présents résultats des </a:t>
            </a:r>
            <a:r>
              <a:rPr lang="fr-FR" sz="2200" b="0" u="sng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Essais Terrain Elargis viennent consolider les résultats des dossiers d’AMM. </a:t>
            </a:r>
            <a:r>
              <a:rPr lang="fr-FR" sz="2200" u="sng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b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b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3672408" cy="5616624"/>
          </a:xfrm>
          <a:solidFill>
            <a:schemeClr val="tx2"/>
          </a:solidFill>
        </p:spPr>
        <p:txBody>
          <a:bodyPr lIns="108000" tIns="72000" rIns="108000" bIns="72000" anchor="t">
            <a:normAutofit fontScale="90000"/>
          </a:bodyPr>
          <a:lstStyle/>
          <a:p>
            <a:pPr algn="l"/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Matériel et méthodes</a:t>
            </a: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Elevages retenus: </a:t>
            </a: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b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fermes de poulet</a:t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de chair</a:t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</a:t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Une ferme de dinde </a:t>
            </a: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Réparties dans </a:t>
            </a:r>
            <a:r>
              <a:rPr lang="fr-F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régions </a:t>
            </a:r>
            <a:br>
              <a:rPr lang="fr-F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 Maroc :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endParaRPr lang="fr-FR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Étoile à 5 branches 3"/>
          <p:cNvSpPr/>
          <p:nvPr/>
        </p:nvSpPr>
        <p:spPr>
          <a:xfrm>
            <a:off x="470964" y="2280292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5" name="Étoile à 5 branches 4"/>
          <p:cNvSpPr/>
          <p:nvPr/>
        </p:nvSpPr>
        <p:spPr>
          <a:xfrm>
            <a:off x="470964" y="3216396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211960" y="332656"/>
          <a:ext cx="4608512" cy="5616628"/>
        </p:xfrm>
        <a:graphic>
          <a:graphicData uri="http://schemas.openxmlformats.org/drawingml/2006/table">
            <a:tbl>
              <a:tblPr/>
              <a:tblGrid>
                <a:gridCol w="2386550"/>
                <a:gridCol w="2221962"/>
              </a:tblGrid>
              <a:tr h="591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Régions</a:t>
                      </a:r>
                      <a:r>
                        <a:rPr lang="fr-FR" sz="1800" b="1" i="0" u="none" strike="noStrike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Nbre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 fermes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91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Rabat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fr-FR" sz="1800" b="1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Temara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91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Fès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8077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Berrechid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(dont 1 dinde)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91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Doukkala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91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Tanger - Tétouan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91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Settat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91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Safi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91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44000" marR="144000" marT="144000" marB="144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0"/>
            <a:ext cx="4932040" cy="6669360"/>
          </a:xfrm>
          <a:solidFill>
            <a:schemeClr val="tx2"/>
          </a:solidFill>
        </p:spPr>
        <p:txBody>
          <a:bodyPr lIns="108000" tIns="72000" rIns="108000" bIns="72000" anchor="t">
            <a:normAutofit fontScale="90000"/>
          </a:bodyPr>
          <a:lstStyle/>
          <a:p>
            <a:pPr algn="l"/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Effectif total des 16 fermes </a:t>
            </a: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194 000 sujets;</a:t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Effectif vacciné et suivi /ferme </a:t>
            </a: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de 8 000 à 25 000 sujets;</a:t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Origine des poussins </a:t>
            </a: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différents couvoirs marocains, </a:t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et différentes souches de poussins</a:t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fr-FR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(Un lot de poussins d’origine espagnole)</a:t>
            </a:r>
            <a:r>
              <a:rPr lang="fr-FR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dindonneaux: Origine Etrangère</a:t>
            </a: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Qualité et </a:t>
            </a:r>
            <a:r>
              <a:rPr lang="fr-FR" sz="2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biosécuité</a:t>
            </a:r>
            <a:r>
              <a:rPr lang="fr-FR" sz="2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des unités </a:t>
            </a: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Qualité moyenne, dans l’ensemble.</a:t>
            </a:r>
            <a:b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FR" sz="2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20160815_1056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32040" y="-27384"/>
            <a:ext cx="4211961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20160627_091805 (1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5417840" y="2871192"/>
            <a:ext cx="3240360" cy="421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451974"/>
            <a:ext cx="8643998" cy="5929354"/>
          </a:xfrm>
          <a:solidFill>
            <a:schemeClr val="tx2"/>
          </a:solidFill>
        </p:spPr>
        <p:txBody>
          <a:bodyPr lIns="180000" tIns="180000" rIns="180000" bIns="180000">
            <a:normAutofit lnSpcReduction="10000"/>
          </a:bodyPr>
          <a:lstStyle/>
          <a:p>
            <a:pPr algn="l"/>
            <a:r>
              <a:rPr lang="fr-FR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Protocole de vaccination mis en place:</a:t>
            </a:r>
          </a:p>
          <a:p>
            <a:pPr algn="l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1) Maladie de Newcastle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algn="l"/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Primo-vaccination à 3- 4 j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d’âge avec </a:t>
            </a:r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HB1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  vivant à base de la souche </a:t>
            </a:r>
            <a:r>
              <a:rPr lang="fr-F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Hitchner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B1, dans l’eau de boisson ; </a:t>
            </a:r>
          </a:p>
          <a:p>
            <a:pPr algn="just">
              <a:buFont typeface="Wingdings" pitchFamily="2" charset="2"/>
              <a:buChar char="Ø"/>
            </a:pP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Rappel à 20-21 jours d’âge avec </a:t>
            </a:r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HB1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vaccin vivant à base de la souche </a:t>
            </a:r>
            <a:r>
              <a:rPr lang="fr-F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Hitchner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B1, dans l’eau de boisson ; </a:t>
            </a:r>
          </a:p>
          <a:p>
            <a:pPr lvl="0" algn="just">
              <a:buFont typeface="Wingdings" pitchFamily="2" charset="2"/>
              <a:buChar char="Ø"/>
            </a:pPr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332656"/>
            <a:ext cx="8071048" cy="6239616"/>
          </a:xfrm>
          <a:solidFill>
            <a:schemeClr val="tx2"/>
          </a:solidFill>
        </p:spPr>
        <p:txBody>
          <a:bodyPr lIns="180000" tIns="180000" rIns="180000" bIns="180000">
            <a:normAutofit/>
          </a:bodyPr>
          <a:lstStyle/>
          <a:p>
            <a:pPr algn="l"/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2) Bronchite </a:t>
            </a:r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Infectieuse</a:t>
            </a:r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 vivant à base du </a:t>
            </a:r>
            <a:r>
              <a:rPr lang="fr-F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sérotype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Massachussets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souche H120 : </a:t>
            </a:r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H120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utilisé dans l’eau de boisson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à 3-4 jours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association avec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Hb1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fr-FR" sz="24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3) Maladie de Gumboro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Vaccination à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j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avec le vaccin vivant à base de la souche </a:t>
            </a:r>
            <a:r>
              <a:rPr lang="fr-F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Lukert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intermédiaire, </a:t>
            </a:r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Gumboro</a:t>
            </a:r>
            <a:r>
              <a:rPr lang="fr-FR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dans l’eau de boisson;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Rappel à 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14-15 j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avec le vaccin vivant à base de la souche </a:t>
            </a:r>
            <a:r>
              <a:rPr lang="fr-F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Lukert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intermédiaire plus:</a:t>
            </a:r>
          </a:p>
          <a:p>
            <a:pPr algn="just"/>
            <a:r>
              <a:rPr lang="fr-FR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Gumboro Plus</a:t>
            </a:r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dans l’eau de boisson.</a:t>
            </a:r>
          </a:p>
          <a:p>
            <a:pPr algn="l">
              <a:buFont typeface="Wingdings" pitchFamily="2" charset="2"/>
              <a:buChar char="ü"/>
            </a:pPr>
            <a:endParaRPr lang="fr-FR" sz="24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5929354"/>
          </a:xfrm>
          <a:solidFill>
            <a:schemeClr val="tx2"/>
          </a:solidFill>
        </p:spPr>
        <p:txBody>
          <a:bodyPr lIns="180000" tIns="180000" rIns="180000" bIns="180000"/>
          <a:lstStyle/>
          <a:p>
            <a:pPr algn="l"/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 de la ferme d’élevage de dinde :</a:t>
            </a:r>
          </a:p>
          <a:p>
            <a:pPr algn="l"/>
            <a:endParaRPr lang="fr-F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Primo-vaccination à 3 jours avec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HB1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fr-F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rappel à 10 j avec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HB1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fr-F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rappel à 21 j avec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ND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(en injection);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F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rappel à 50 j avec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HB1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fr-F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dernier rappel à 80 j avec 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ATLAVAC HB1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1117</TotalTime>
  <Words>865</Words>
  <Application>Microsoft Office PowerPoint</Application>
  <PresentationFormat>Affichage à l'écran (4:3)</PresentationFormat>
  <Paragraphs>282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Débit</vt:lpstr>
      <vt:lpstr>Diapositive 1</vt:lpstr>
      <vt:lpstr>Diapositive 2</vt:lpstr>
      <vt:lpstr>Diapositive 3</vt:lpstr>
      <vt:lpstr>  Tout au long de leur développement, et de leur contrôles en cours de fabrication par BIOPHARMA;  et de leur expertise par les autorités officielles (DPIV / ONSSA),   les vaccins ATLAVAC, ont satisfait à toutes les exigences normatives de la pharmacopée européenne en vigueur,   ce qui leur a valu d’être Autorisés à la Mise sur le Marché national.                                 Les présents résultats des Essais Terrain Elargis viennent consolider les résultats des dossiers d’AMM.                 </vt:lpstr>
      <vt:lpstr> Matériel et méthodes    Elevages retenus:                   15 fermes de poulet            de chair                           Une ferme de dinde    Réparties dans 7 régions                   du Maroc :                     </vt:lpstr>
      <vt:lpstr> Effectif total des 16 fermes :                194 000 sujets;   Effectif vacciné et suivi /ferme :              de 8 000 à 25 000 sujets;  Origine des poussins :       différents couvoirs marocains,     et différentes souches de poussins   (Un lot de poussins d’origine espagnole) Les dindonneaux: Origine Etrangère  Qualité et biosécuité des unités             Qualité moyenne, dans l’ensemble. 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</dc:creator>
  <cp:lastModifiedBy>DELL</cp:lastModifiedBy>
  <cp:revision>99</cp:revision>
  <dcterms:created xsi:type="dcterms:W3CDTF">2016-11-19T12:10:00Z</dcterms:created>
  <dcterms:modified xsi:type="dcterms:W3CDTF">2016-11-22T17:40:19Z</dcterms:modified>
</cp:coreProperties>
</file>